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2" r:id="rId7"/>
    <p:sldId id="266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48054-78F8-8849-8774-99B3EAFDD9FF}" type="datetimeFigureOut">
              <a:rPr lang="en-US" smtClean="0"/>
              <a:t>1/30/14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E980F5-BA74-884E-90C0-F9B3090CE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63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D8D7E-3A6C-4B41-8538-BB741DF48EF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695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60450" y="14859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927600"/>
            <a:ext cx="54864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D8D7E-3A6C-4B41-8538-BB741DF48EF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345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D8D7E-3A6C-4B41-8538-BB741DF48EF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62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D8D7E-3A6C-4B41-8538-BB741DF48EF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581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2062-52E8-614B-A446-ADC8CAA06C8E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3B0-3126-C549-988A-954CB9A1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92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2062-52E8-614B-A446-ADC8CAA06C8E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3B0-3126-C549-988A-954CB9A1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88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2062-52E8-614B-A446-ADC8CAA06C8E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3B0-3126-C549-988A-954CB9A1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0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2062-52E8-614B-A446-ADC8CAA06C8E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3B0-3126-C549-988A-954CB9A1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8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2062-52E8-614B-A446-ADC8CAA06C8E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3B0-3126-C549-988A-954CB9A1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5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2062-52E8-614B-A446-ADC8CAA06C8E}" type="datetimeFigureOut">
              <a:rPr lang="en-US" smtClean="0"/>
              <a:t>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3B0-3126-C549-988A-954CB9A1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82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2062-52E8-614B-A446-ADC8CAA06C8E}" type="datetimeFigureOut">
              <a:rPr lang="en-US" smtClean="0"/>
              <a:t>1/30/14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3B0-3126-C549-988A-954CB9A1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07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2062-52E8-614B-A446-ADC8CAA06C8E}" type="datetimeFigureOut">
              <a:rPr lang="en-US" smtClean="0"/>
              <a:t>1/30/14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3B0-3126-C549-988A-954CB9A1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22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2062-52E8-614B-A446-ADC8CAA06C8E}" type="datetimeFigureOut">
              <a:rPr lang="en-US" smtClean="0"/>
              <a:t>1/30/14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3B0-3126-C549-988A-954CB9A1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2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2062-52E8-614B-A446-ADC8CAA06C8E}" type="datetimeFigureOut">
              <a:rPr lang="en-US" smtClean="0"/>
              <a:t>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3B0-3126-C549-988A-954CB9A1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2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A2062-52E8-614B-A446-ADC8CAA06C8E}" type="datetimeFigureOut">
              <a:rPr lang="en-US" smtClean="0"/>
              <a:t>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43B0-3126-C549-988A-954CB9A1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83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A2062-52E8-614B-A446-ADC8CAA06C8E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243B0-3126-C549-988A-954CB9A1E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2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dana.org/news/features/detail.aspx?id=13426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neuroethicssociety.or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International Neuroethics Society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Slide deck</a:t>
            </a:r>
          </a:p>
          <a:p>
            <a:r>
              <a:rPr lang="en-US" dirty="0" smtClean="0"/>
              <a:t>January 2014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37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9345" y="667485"/>
            <a:ext cx="8229600" cy="5795722"/>
          </a:xfrm>
        </p:spPr>
        <p:txBody>
          <a:bodyPr>
            <a:noAutofit/>
          </a:bodyPr>
          <a:lstStyle/>
          <a:p>
            <a:r>
              <a:rPr lang="en-US" sz="2200" dirty="0"/>
              <a:t>Hyman, S E (February 24, 2011). Cognitive Enhancement: Promises and Perils,” </a:t>
            </a:r>
            <a:r>
              <a:rPr lang="en-US" sz="2200" i="1" dirty="0"/>
              <a:t>Neuron 69</a:t>
            </a:r>
            <a:r>
              <a:rPr lang="en-US" sz="2200" dirty="0"/>
              <a:t>, Elsevier Inc., 595-598.</a:t>
            </a:r>
          </a:p>
          <a:p>
            <a:r>
              <a:rPr lang="en-US" sz="2200" dirty="0" err="1" smtClean="0"/>
              <a:t>Illes</a:t>
            </a:r>
            <a:r>
              <a:rPr lang="en-US" sz="2200" dirty="0"/>
              <a:t>, J &amp; </a:t>
            </a:r>
            <a:r>
              <a:rPr lang="en-US" sz="2200" dirty="0" err="1"/>
              <a:t>Sahakian</a:t>
            </a:r>
            <a:r>
              <a:rPr lang="en-US" sz="2200" dirty="0"/>
              <a:t>, B J (Eds.) (2011). </a:t>
            </a:r>
            <a:r>
              <a:rPr lang="en-US" sz="2200" i="1" dirty="0"/>
              <a:t>Oxford handbook of neuroethics</a:t>
            </a:r>
            <a:r>
              <a:rPr lang="en-US" sz="2200" dirty="0"/>
              <a:t>, Oxford Library of Psychology, England: Oxford University Press</a:t>
            </a:r>
            <a:r>
              <a:rPr lang="en-US" sz="2200" dirty="0" smtClean="0"/>
              <a:t>.</a:t>
            </a:r>
            <a:r>
              <a:rPr lang="en-US" sz="2200" dirty="0"/>
              <a:t> </a:t>
            </a:r>
          </a:p>
          <a:p>
            <a:r>
              <a:rPr lang="en-US" sz="2200" dirty="0"/>
              <a:t>Levy, N (2007). </a:t>
            </a:r>
            <a:r>
              <a:rPr lang="en-US" sz="2200" i="1" dirty="0"/>
              <a:t>Neuroethics: Challenges for the 21</a:t>
            </a:r>
            <a:r>
              <a:rPr lang="en-US" sz="2200" i="1" baseline="30000" dirty="0"/>
              <a:t>st</a:t>
            </a:r>
            <a:r>
              <a:rPr lang="en-US" sz="2200" i="1" dirty="0"/>
              <a:t> century</a:t>
            </a:r>
            <a:r>
              <a:rPr lang="en-US" sz="2200" dirty="0"/>
              <a:t>, England: Cambridge University Press. </a:t>
            </a:r>
          </a:p>
          <a:p>
            <a:r>
              <a:rPr lang="en-US" sz="2200" dirty="0"/>
              <a:t>Moreno, J D (2006). </a:t>
            </a:r>
            <a:r>
              <a:rPr lang="en-US" sz="2200" i="1" dirty="0"/>
              <a:t>Mind wars: Brain research and national defense,</a:t>
            </a:r>
            <a:r>
              <a:rPr lang="en-US" sz="2200" dirty="0"/>
              <a:t> New York: Dana Press. [</a:t>
            </a:r>
            <a:r>
              <a:rPr lang="en-US" sz="2200" i="1" dirty="0"/>
              <a:t>Mind wars: Brain science and the military in the 21st century,</a:t>
            </a:r>
            <a:r>
              <a:rPr lang="en-US" sz="2200" dirty="0"/>
              <a:t> coming May 2012]</a:t>
            </a:r>
            <a:r>
              <a:rPr lang="en-US" sz="2200" dirty="0" smtClean="0"/>
              <a:t>.</a:t>
            </a:r>
            <a:r>
              <a:rPr lang="en-US" sz="2200" dirty="0"/>
              <a:t> </a:t>
            </a:r>
          </a:p>
          <a:p>
            <a:r>
              <a:rPr lang="en-US" sz="2200" dirty="0"/>
              <a:t>Moreno, J D (October 11, 2011). </a:t>
            </a:r>
            <a:r>
              <a:rPr lang="en-US" sz="2200" i="1" dirty="0"/>
              <a:t>The body politic: The battle over science in America,</a:t>
            </a:r>
            <a:r>
              <a:rPr lang="en-US" sz="2200" dirty="0"/>
              <a:t> New York: Bellevue Literary Press</a:t>
            </a:r>
            <a:r>
              <a:rPr lang="en-US" sz="2200" dirty="0" smtClean="0"/>
              <a:t>.</a:t>
            </a:r>
            <a:endParaRPr lang="en-US" sz="2200" dirty="0"/>
          </a:p>
          <a:p>
            <a:r>
              <a:rPr lang="en-US" sz="2200" dirty="0"/>
              <a:t>Racine, E (2010). </a:t>
            </a:r>
            <a:r>
              <a:rPr lang="en-US" sz="2200" i="1" dirty="0"/>
              <a:t>Pragmatic neuroethics: Improving treatment and understanding of the mind-brain,</a:t>
            </a:r>
            <a:r>
              <a:rPr lang="en-US" sz="2200" dirty="0"/>
              <a:t> Massachusetts: MIT Press</a:t>
            </a:r>
            <a:r>
              <a:rPr lang="en-US" sz="2200" dirty="0" smtClean="0"/>
              <a:t>.</a:t>
            </a:r>
            <a:endParaRPr lang="en-US" sz="2200" dirty="0"/>
          </a:p>
          <a:p>
            <a:r>
              <a:rPr lang="en-US" sz="2200" dirty="0" err="1" smtClean="0"/>
              <a:t>Savulescu</a:t>
            </a:r>
            <a:r>
              <a:rPr lang="en-US" sz="2200" dirty="0" smtClean="0"/>
              <a:t>, </a:t>
            </a:r>
            <a:r>
              <a:rPr lang="en-US" sz="2200" smtClean="0"/>
              <a:t>J, ter</a:t>
            </a:r>
            <a:r>
              <a:rPr lang="en-US" sz="2200" dirty="0" smtClean="0"/>
              <a:t> </a:t>
            </a:r>
            <a:r>
              <a:rPr lang="en-US" sz="2200" dirty="0" err="1"/>
              <a:t>Meulen</a:t>
            </a:r>
            <a:r>
              <a:rPr lang="en-US" sz="2200" dirty="0"/>
              <a:t>, R &amp; </a:t>
            </a:r>
            <a:r>
              <a:rPr lang="en-US" sz="2200" dirty="0" err="1"/>
              <a:t>Kahane</a:t>
            </a:r>
            <a:r>
              <a:rPr lang="en-US" sz="2200" dirty="0"/>
              <a:t>, G (Eds.) (2011). </a:t>
            </a:r>
            <a:r>
              <a:rPr lang="en-US" sz="2200" i="1" dirty="0"/>
              <a:t>Enhancing human capacities</a:t>
            </a:r>
            <a:r>
              <a:rPr lang="en-US" sz="2200" dirty="0"/>
              <a:t>, New Jersey: Wiley-Blackwell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15173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7190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neuroethics?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579172"/>
            <a:ext cx="8042276" cy="43644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It’s </a:t>
            </a:r>
            <a:r>
              <a:rPr lang="en-US" sz="2800" dirty="0"/>
              <a:t>a field that </a:t>
            </a:r>
            <a:endParaRPr lang="en-US" sz="2800" dirty="0" smtClean="0"/>
          </a:p>
          <a:p>
            <a:r>
              <a:rPr lang="en-US" sz="2800" dirty="0" smtClean="0"/>
              <a:t>Studies </a:t>
            </a:r>
            <a:r>
              <a:rPr lang="en-US" sz="2800" dirty="0"/>
              <a:t>the implications of neuroscience for human self-understanding, ethics and policy. [Hyman, </a:t>
            </a:r>
            <a:r>
              <a:rPr lang="en-US" sz="2800" dirty="0">
                <a:hlinkClick r:id="rId3"/>
              </a:rPr>
              <a:t>http://www.dana.org/news/features/detail.aspx?id=13426</a:t>
            </a:r>
            <a:r>
              <a:rPr lang="en-US" sz="2800" dirty="0" smtClean="0"/>
              <a:t>]</a:t>
            </a:r>
          </a:p>
          <a:p>
            <a:r>
              <a:rPr lang="en-US" sz="2800" dirty="0" smtClean="0"/>
              <a:t>Also includes the </a:t>
            </a:r>
            <a:r>
              <a:rPr lang="en-US" sz="2800" dirty="0"/>
              <a:t>increasing knowledge of the brain’s fundamental bases for morality and ethics.  </a:t>
            </a:r>
            <a:endParaRPr lang="en-US" sz="2800" dirty="0" smtClean="0"/>
          </a:p>
          <a:p>
            <a:r>
              <a:rPr lang="en-US" sz="2800" dirty="0" smtClean="0"/>
              <a:t>Engages </a:t>
            </a:r>
            <a:r>
              <a:rPr lang="en-US" sz="2800" dirty="0"/>
              <a:t>with the public </a:t>
            </a:r>
            <a:r>
              <a:rPr lang="en-US" sz="2800" dirty="0" smtClean="0"/>
              <a:t>about research.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2592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International Neuroethics Society (INS) is an interdisciplinary group of scholars, scientists, clinicians and other professionals who care about the social, legal, ethical and policy implications of advances in neuroscience.  </a:t>
            </a:r>
          </a:p>
          <a:p>
            <a:r>
              <a:rPr lang="en-US" dirty="0"/>
              <a:t>The mission of the </a:t>
            </a:r>
            <a:r>
              <a:rPr lang="en-US" dirty="0" smtClean="0"/>
              <a:t>INS </a:t>
            </a:r>
            <a:r>
              <a:rPr lang="en-US" dirty="0"/>
              <a:t>is to promote the development and responsible application of neuroscience through interdisciplinary and international research, education, outreach and public engagement for the benefit of people of all nations, ethnicities, and cultures.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231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Our goal is to </a:t>
            </a:r>
            <a:r>
              <a:rPr lang="en-US" dirty="0"/>
              <a:t>establish a venue </a:t>
            </a:r>
            <a:r>
              <a:rPr lang="en-US" dirty="0" smtClean="0"/>
              <a:t>to examine </a:t>
            </a:r>
            <a:r>
              <a:rPr lang="en-US" dirty="0"/>
              <a:t>and discuss the ethical frameworks and perspectives </a:t>
            </a:r>
            <a:r>
              <a:rPr lang="en-US" dirty="0" smtClean="0"/>
              <a:t>of neuroethical </a:t>
            </a:r>
            <a:r>
              <a:rPr lang="en-US" dirty="0"/>
              <a:t>problems. </a:t>
            </a:r>
            <a:endParaRPr lang="en-US" dirty="0" smtClean="0"/>
          </a:p>
          <a:p>
            <a:r>
              <a:rPr lang="en-US" dirty="0" smtClean="0"/>
              <a:t>Begun </a:t>
            </a:r>
            <a:r>
              <a:rPr lang="en-US" dirty="0"/>
              <a:t>in 2006 at a small meeting in </a:t>
            </a:r>
            <a:r>
              <a:rPr lang="en-US" dirty="0" smtClean="0"/>
              <a:t>California</a:t>
            </a:r>
            <a:r>
              <a:rPr lang="en-US" dirty="0"/>
              <a:t>, attendees decided that an organization was needed to promote sustained interaction, learning, and critical discussion surrounding the ethical issues emerging from neuroscience research around the world. </a:t>
            </a:r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/>
              <a:t>the interest of these few, the Society has grown to a membership of </a:t>
            </a:r>
            <a:r>
              <a:rPr lang="en-US" dirty="0" smtClean="0"/>
              <a:t>over </a:t>
            </a:r>
            <a:r>
              <a:rPr lang="en-US" dirty="0"/>
              <a:t>300.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797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85000" lnSpcReduction="20000"/>
          </a:bodyPr>
          <a:lstStyle/>
          <a:p>
            <a:r>
              <a:rPr lang="en-US" sz="3400" dirty="0" smtClean="0"/>
              <a:t>ANNUAL MEETINGS</a:t>
            </a:r>
          </a:p>
          <a:p>
            <a:r>
              <a:rPr lang="en-US" sz="3400" dirty="0" smtClean="0"/>
              <a:t>A GREAT WEBSITE</a:t>
            </a:r>
          </a:p>
          <a:p>
            <a:r>
              <a:rPr lang="en-US" sz="3400" dirty="0" smtClean="0"/>
              <a:t>FACEBOOK &amp; TWITTER FOR ALL; LINKED IN FOR MEMBERS </a:t>
            </a:r>
          </a:p>
          <a:p>
            <a:r>
              <a:rPr lang="en-US" sz="3400" dirty="0" smtClean="0"/>
              <a:t>MEMBERSHIP GETS YOU:</a:t>
            </a:r>
          </a:p>
          <a:p>
            <a:pPr lvl="1"/>
            <a:r>
              <a:rPr lang="en-US" dirty="0" smtClean="0"/>
              <a:t>Access to the INS Linked-In page</a:t>
            </a:r>
          </a:p>
          <a:p>
            <a:pPr lvl="1"/>
            <a:r>
              <a:rPr lang="en-US" dirty="0" smtClean="0"/>
              <a:t>The bimonthly newsletter</a:t>
            </a:r>
          </a:p>
          <a:p>
            <a:pPr lvl="1"/>
            <a:r>
              <a:rPr lang="en-US" dirty="0" smtClean="0"/>
              <a:t>40% discount to AJOB Neuroscience</a:t>
            </a:r>
          </a:p>
          <a:p>
            <a:pPr lvl="1"/>
            <a:r>
              <a:rPr lang="en-US" dirty="0" smtClean="0"/>
              <a:t>Invitations to </a:t>
            </a:r>
            <a:r>
              <a:rPr lang="en-US" dirty="0"/>
              <a:t>all </a:t>
            </a:r>
            <a:r>
              <a:rPr lang="en-US" dirty="0" smtClean="0"/>
              <a:t>INS events </a:t>
            </a:r>
            <a:r>
              <a:rPr lang="en-US" dirty="0"/>
              <a:t>and </a:t>
            </a:r>
            <a:r>
              <a:rPr lang="en-US" dirty="0" smtClean="0"/>
              <a:t>meetings</a:t>
            </a:r>
          </a:p>
          <a:p>
            <a:pPr lvl="1"/>
            <a:r>
              <a:rPr lang="en-US" dirty="0" smtClean="0"/>
              <a:t>Votes </a:t>
            </a:r>
            <a:r>
              <a:rPr lang="en-US" dirty="0"/>
              <a:t>in society </a:t>
            </a:r>
            <a:r>
              <a:rPr lang="en-US" dirty="0" smtClean="0"/>
              <a:t>elections</a:t>
            </a:r>
          </a:p>
          <a:p>
            <a:pPr lvl="1"/>
            <a:r>
              <a:rPr lang="en-US" dirty="0" smtClean="0"/>
              <a:t>Listing </a:t>
            </a:r>
            <a:r>
              <a:rPr lang="en-US" dirty="0"/>
              <a:t>in the </a:t>
            </a:r>
            <a:r>
              <a:rPr lang="en-US" dirty="0" smtClean="0"/>
              <a:t>INS </a:t>
            </a:r>
            <a:r>
              <a:rPr lang="en-US" dirty="0"/>
              <a:t>online </a:t>
            </a:r>
            <a:r>
              <a:rPr lang="en-US" dirty="0" smtClean="0"/>
              <a:t>directory</a:t>
            </a:r>
          </a:p>
          <a:p>
            <a:pPr lvl="1"/>
            <a:r>
              <a:rPr lang="en-US" dirty="0" smtClean="0"/>
              <a:t>Blog with </a:t>
            </a:r>
            <a:r>
              <a:rPr lang="en-US" dirty="0"/>
              <a:t>the Oxford Centre for </a:t>
            </a:r>
            <a:r>
              <a:rPr lang="en-US" dirty="0" smtClean="0"/>
              <a:t>Neuroethics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254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The 2014 </a:t>
            </a:r>
            <a:r>
              <a:rPr lang="en-US" dirty="0"/>
              <a:t>Annual </a:t>
            </a:r>
            <a:r>
              <a:rPr lang="en-US" dirty="0" smtClean="0"/>
              <a:t>Meeting</a:t>
            </a:r>
          </a:p>
          <a:p>
            <a:pPr marL="0" indent="0" algn="ctr">
              <a:buNone/>
            </a:pPr>
            <a:r>
              <a:rPr lang="en-US" dirty="0" smtClean="0"/>
              <a:t>November 13 &amp; 14</a:t>
            </a:r>
          </a:p>
          <a:p>
            <a:pPr marL="0" indent="0" algn="ctr">
              <a:buNone/>
            </a:pPr>
            <a:r>
              <a:rPr lang="en-US" dirty="0" smtClean="0"/>
              <a:t>(before </a:t>
            </a:r>
            <a:r>
              <a:rPr lang="en-US" dirty="0"/>
              <a:t>the SfN Meeting)</a:t>
            </a:r>
          </a:p>
          <a:p>
            <a:pPr marL="0" indent="0" algn="ctr">
              <a:buNone/>
            </a:pPr>
            <a:r>
              <a:rPr lang="en-US" smtClean="0"/>
              <a:t>In </a:t>
            </a:r>
            <a:r>
              <a:rPr lang="en-US" smtClean="0"/>
              <a:t>Washington</a:t>
            </a:r>
            <a:r>
              <a:rPr lang="en-US" dirty="0" smtClean="0"/>
              <a:t>, D.C.</a:t>
            </a:r>
            <a:r>
              <a:rPr lang="en-US" dirty="0"/>
              <a:t>	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534400" cy="1157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2334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Us!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Neuroethics is a fascinating and an important </a:t>
            </a:r>
            <a:r>
              <a:rPr lang="en-US" dirty="0" smtClean="0"/>
              <a:t>subject.  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questions are </a:t>
            </a:r>
            <a:r>
              <a:rPr lang="en-US" dirty="0" smtClean="0"/>
              <a:t>many; </a:t>
            </a:r>
            <a:r>
              <a:rPr lang="en-US" dirty="0"/>
              <a:t>the dialogs are significant.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Our </a:t>
            </a:r>
            <a:r>
              <a:rPr lang="en-US" dirty="0"/>
              <a:t>commitment is to bring attention to the broader impacts and intellectual merits arising from neuroethical discussions.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future holds the promise of more questions and the need for thoughtful discourse as decisions about neurotechnologies enters our daily lives.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invite you to join us.  For more information about the INS, including its leadership and membership criteria, please visit our website.    </a:t>
            </a:r>
            <a:r>
              <a:rPr lang="en-US" u="sng" dirty="0">
                <a:hlinkClick r:id="rId3"/>
              </a:rPr>
              <a:t>www.neuroethicssociety.org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145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2409"/>
            <a:ext cx="8229600" cy="5160797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Brosnan</a:t>
            </a:r>
            <a:r>
              <a:rPr lang="en-US" dirty="0"/>
              <a:t>, C (</a:t>
            </a:r>
            <a:r>
              <a:rPr lang="en-US" dirty="0" smtClean="0"/>
              <a:t>2011</a:t>
            </a:r>
            <a:r>
              <a:rPr lang="en-US" dirty="0"/>
              <a:t>). The Sociology of Neuroethics:  </a:t>
            </a:r>
            <a:r>
              <a:rPr lang="en-US" dirty="0" err="1"/>
              <a:t>Expectational</a:t>
            </a:r>
            <a:r>
              <a:rPr lang="en-US" dirty="0"/>
              <a:t> Discourses and the Rise of a New Discipline, </a:t>
            </a:r>
            <a:r>
              <a:rPr lang="en-US" i="1" dirty="0"/>
              <a:t>Sociology Compass</a:t>
            </a:r>
            <a:r>
              <a:rPr lang="en-US" dirty="0"/>
              <a:t>, 5/4, 287–297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r>
              <a:rPr lang="en-US" dirty="0" err="1"/>
              <a:t>Churchland</a:t>
            </a:r>
            <a:r>
              <a:rPr lang="en-US" dirty="0"/>
              <a:t>, Patricia S (February 28, 2011). </a:t>
            </a:r>
            <a:r>
              <a:rPr lang="en-US" i="1" dirty="0" err="1"/>
              <a:t>Braintrust</a:t>
            </a:r>
            <a:r>
              <a:rPr lang="en-US" i="1" dirty="0"/>
              <a:t>: What neuroscience tells us about morality</a:t>
            </a:r>
            <a:r>
              <a:rPr lang="en-US" dirty="0"/>
              <a:t>, New Jersey: Princeton University Press. </a:t>
            </a:r>
          </a:p>
          <a:p>
            <a:r>
              <a:rPr lang="en-US" dirty="0" err="1"/>
              <a:t>Churchland</a:t>
            </a:r>
            <a:r>
              <a:rPr lang="en-US" dirty="0"/>
              <a:t>, Paul (January 22, 1988). </a:t>
            </a:r>
            <a:r>
              <a:rPr lang="en-US" i="1" dirty="0"/>
              <a:t>Matter and consciousness: A contemporary introduction to the philosophy of mind</a:t>
            </a:r>
            <a:r>
              <a:rPr lang="en-US" dirty="0"/>
              <a:t>, Massachusetts: MIT Press. </a:t>
            </a:r>
          </a:p>
          <a:p>
            <a:r>
              <a:rPr lang="en-US" dirty="0"/>
              <a:t>Farah, M J (July 16, 2010). </a:t>
            </a:r>
            <a:r>
              <a:rPr lang="en-US" i="1" dirty="0"/>
              <a:t>Neuroethics: An introduction with readings</a:t>
            </a:r>
            <a:r>
              <a:rPr lang="en-US" dirty="0"/>
              <a:t>, Massachusetts: MIT Press. </a:t>
            </a:r>
            <a:r>
              <a:rPr lang="en-US" i="1" dirty="0"/>
              <a:t> </a:t>
            </a:r>
            <a:endParaRPr lang="en-US" dirty="0"/>
          </a:p>
          <a:p>
            <a:r>
              <a:rPr lang="en-US" dirty="0" err="1"/>
              <a:t>Gazzaniga</a:t>
            </a:r>
            <a:r>
              <a:rPr lang="en-US" dirty="0"/>
              <a:t>, M (2005). </a:t>
            </a:r>
            <a:r>
              <a:rPr lang="en-US" i="1" dirty="0"/>
              <a:t>The ethical brain</a:t>
            </a:r>
            <a:r>
              <a:rPr lang="en-US" dirty="0"/>
              <a:t>, New York: Dana Press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r>
              <a:rPr lang="en-US" dirty="0"/>
              <a:t>Giordano, J J &amp; </a:t>
            </a:r>
            <a:r>
              <a:rPr lang="en-US" dirty="0" err="1"/>
              <a:t>Gordjin</a:t>
            </a:r>
            <a:r>
              <a:rPr lang="en-US" dirty="0"/>
              <a:t>, B (Eds.) (2010). </a:t>
            </a:r>
            <a:r>
              <a:rPr lang="en-US" i="1" dirty="0"/>
              <a:t>Scientific and philosophical perspectives in neuroethics</a:t>
            </a:r>
            <a:r>
              <a:rPr lang="en-US" dirty="0"/>
              <a:t>, England: Cambridge University Press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Glannon</a:t>
            </a:r>
            <a:r>
              <a:rPr lang="en-US" dirty="0"/>
              <a:t>, W (Ed.) (2007). </a:t>
            </a:r>
            <a:r>
              <a:rPr lang="en-US" i="1" dirty="0"/>
              <a:t>Defining right and wrong in brain science: Essential readings in neuroethics</a:t>
            </a:r>
            <a:r>
              <a:rPr lang="en-US" dirty="0"/>
              <a:t>, (Dana Foundation Series on Neuroethics), New York: Dana Press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846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5803</TotalTime>
  <Words>504</Words>
  <Application>Microsoft Macintosh PowerPoint</Application>
  <PresentationFormat>On-screen Show (4:3)</PresentationFormat>
  <Paragraphs>57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International Neuroethics Society</vt:lpstr>
      <vt:lpstr>PowerPoint Presentation</vt:lpstr>
      <vt:lpstr>What is neuroethics?</vt:lpstr>
      <vt:lpstr>Who are we?</vt:lpstr>
      <vt:lpstr>About Us</vt:lpstr>
      <vt:lpstr>WHAT WE DO</vt:lpstr>
      <vt:lpstr>PowerPoint Presentation</vt:lpstr>
      <vt:lpstr>Join Us!</vt:lpstr>
      <vt:lpstr>Bibliography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Neuroethics Society</dc:title>
  <dc:creator>Alison Bennett</dc:creator>
  <cp:lastModifiedBy>Elyssa Pedote</cp:lastModifiedBy>
  <cp:revision>11</cp:revision>
  <dcterms:created xsi:type="dcterms:W3CDTF">2012-03-23T13:39:19Z</dcterms:created>
  <dcterms:modified xsi:type="dcterms:W3CDTF">2014-01-30T20:30:28Z</dcterms:modified>
</cp:coreProperties>
</file>